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13-Dec-18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13-Dec-18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Luteolysis </a:t>
            </a:r>
            <a:endParaRPr lang="en-US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b="1" dirty="0">
              <a:effectLst/>
            </a:endParaRPr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797459" y="1880310"/>
            <a:ext cx="228059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2366232" y="1880317"/>
            <a:ext cx="2576806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4248957" y="1880314"/>
            <a:ext cx="2576806" cy="914400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5628069" y="1880312"/>
            <a:ext cx="6387920" cy="9144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Callout 11"/>
          <p:cNvSpPr/>
          <p:nvPr/>
        </p:nvSpPr>
        <p:spPr>
          <a:xfrm>
            <a:off x="1219500" y="1262133"/>
            <a:ext cx="143651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proestrus</a:t>
            </a:r>
            <a:endParaRPr lang="en-US" b="1" dirty="0"/>
          </a:p>
        </p:txBody>
      </p:sp>
      <p:sp>
        <p:nvSpPr>
          <p:cNvPr id="13" name="Down Arrow Callout 12"/>
          <p:cNvSpPr/>
          <p:nvPr/>
        </p:nvSpPr>
        <p:spPr>
          <a:xfrm>
            <a:off x="2871254" y="1268568"/>
            <a:ext cx="1436510" cy="9144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  <a:r>
              <a:rPr lang="en-US" b="1" dirty="0" smtClean="0"/>
              <a:t>strus</a:t>
            </a:r>
            <a:endParaRPr lang="en-US" b="1" dirty="0"/>
          </a:p>
        </p:txBody>
      </p:sp>
      <p:sp>
        <p:nvSpPr>
          <p:cNvPr id="14" name="Down Arrow Callout 13"/>
          <p:cNvSpPr/>
          <p:nvPr/>
        </p:nvSpPr>
        <p:spPr>
          <a:xfrm>
            <a:off x="4677434" y="1268570"/>
            <a:ext cx="1436510" cy="9144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en-US" b="1" dirty="0" smtClean="0">
                <a:solidFill>
                  <a:srgbClr val="002060"/>
                </a:solidFill>
              </a:rPr>
              <a:t>etestrus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7901954" y="1294327"/>
            <a:ext cx="1436510" cy="9144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Diestrus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5400000">
            <a:off x="5228825" y="-321971"/>
            <a:ext cx="2073494" cy="10290220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324563" y="2489910"/>
            <a:ext cx="1609859" cy="53233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PGF2α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066986" y="3054428"/>
            <a:ext cx="2125014" cy="6697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Decreasing progesterone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230377" cy="634928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/>
              </a:rPr>
              <a:t>Prostaglandin</a:t>
            </a:r>
            <a:r>
              <a:rPr lang="en-US" sz="2800" dirty="0" smtClean="0">
                <a:effectLst/>
              </a:rPr>
              <a:t> </a:t>
            </a:r>
          </a:p>
          <a:p>
            <a:pPr lvl="1"/>
            <a:r>
              <a:rPr lang="en-US" sz="3000" dirty="0" smtClean="0">
                <a:solidFill>
                  <a:schemeClr val="accent6"/>
                </a:solidFill>
                <a:effectLst/>
              </a:rPr>
              <a:t>Unsaturated fatty acid </a:t>
            </a:r>
          </a:p>
          <a:p>
            <a:pPr lvl="2"/>
            <a:r>
              <a:rPr lang="en-US" sz="3000" dirty="0" smtClean="0">
                <a:solidFill>
                  <a:schemeClr val="accent6"/>
                </a:solidFill>
                <a:effectLst/>
              </a:rPr>
              <a:t>Precursor (Arachidonic acid ) </a:t>
            </a:r>
          </a:p>
          <a:p>
            <a:pPr lvl="1"/>
            <a:r>
              <a:rPr lang="en-US" sz="3000" dirty="0" smtClean="0">
                <a:solidFill>
                  <a:srgbClr val="00B0F0"/>
                </a:solidFill>
                <a:effectLst/>
              </a:rPr>
              <a:t>In general it is not hormone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/>
              </a:rPr>
              <a:t>P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roduced </a:t>
            </a:r>
            <a:r>
              <a:rPr lang="en-US" sz="3000" dirty="0">
                <a:solidFill>
                  <a:srgbClr val="FFFF00"/>
                </a:solidFill>
                <a:effectLst/>
              </a:rPr>
              <a:t>by cells throughout the 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body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  <a:effectLst/>
              </a:rPr>
              <a:t>Cells </a:t>
            </a:r>
            <a:r>
              <a:rPr lang="en-US" sz="2800" dirty="0">
                <a:solidFill>
                  <a:srgbClr val="FFFF00"/>
                </a:solidFill>
                <a:effectLst/>
              </a:rPr>
              <a:t>in the ovary and uterus (female) </a:t>
            </a:r>
            <a:endParaRPr lang="en-US" sz="2800" dirty="0" smtClean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solidFill>
                  <a:srgbClr val="FFFF00"/>
                </a:solidFill>
                <a:effectLst/>
              </a:rPr>
              <a:t>Vesicular </a:t>
            </a:r>
            <a:r>
              <a:rPr lang="en-US" sz="2800" dirty="0">
                <a:solidFill>
                  <a:srgbClr val="FFFF00"/>
                </a:solidFill>
                <a:effectLst/>
              </a:rPr>
              <a:t>glands (male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)</a:t>
            </a:r>
          </a:p>
          <a:p>
            <a:pPr lvl="1"/>
            <a:r>
              <a:rPr lang="en-US" sz="3000" dirty="0" smtClean="0">
                <a:solidFill>
                  <a:srgbClr val="92D050"/>
                </a:solidFill>
                <a:effectLst/>
              </a:rPr>
              <a:t>Act </a:t>
            </a:r>
            <a:r>
              <a:rPr lang="en-US" sz="3000" dirty="0">
                <a:solidFill>
                  <a:srgbClr val="92D050"/>
                </a:solidFill>
                <a:effectLst/>
              </a:rPr>
              <a:t>locally at the site of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its production</a:t>
            </a:r>
            <a:r>
              <a:rPr lang="en-US" sz="3000" dirty="0">
                <a:solidFill>
                  <a:srgbClr val="92D050"/>
                </a:solidFill>
                <a:effectLst/>
              </a:rPr>
              <a:t>,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and  in some </a:t>
            </a:r>
            <a:r>
              <a:rPr lang="en-US" sz="3000" dirty="0">
                <a:solidFill>
                  <a:srgbClr val="92D050"/>
                </a:solidFill>
                <a:effectLst/>
              </a:rPr>
              <a:t>cases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its action </a:t>
            </a:r>
            <a:r>
              <a:rPr lang="en-US" sz="3000" dirty="0">
                <a:solidFill>
                  <a:srgbClr val="92D050"/>
                </a:solidFill>
                <a:effectLst/>
              </a:rPr>
              <a:t>is in another tissue or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organ </a:t>
            </a:r>
          </a:p>
          <a:p>
            <a:pPr lvl="1"/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Several types of prostaglandin, type E and F is very important in reproduction</a:t>
            </a:r>
            <a:endParaRPr lang="en-US" sz="3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8" y="218941"/>
            <a:ext cx="11706896" cy="634928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 cow, sheep and goat </a:t>
            </a:r>
          </a:p>
          <a:p>
            <a:pPr lvl="1"/>
            <a:r>
              <a:rPr lang="en-US" sz="3200" dirty="0" smtClean="0">
                <a:solidFill>
                  <a:srgbClr val="FFC000"/>
                </a:solidFill>
              </a:rPr>
              <a:t>During luteolysis the </a:t>
            </a:r>
            <a:r>
              <a:rPr lang="en-US" sz="3200" dirty="0">
                <a:solidFill>
                  <a:srgbClr val="FFC000"/>
                </a:solidFill>
              </a:rPr>
              <a:t>PGF2α </a:t>
            </a:r>
            <a:r>
              <a:rPr lang="en-US" sz="3200" dirty="0" smtClean="0">
                <a:solidFill>
                  <a:srgbClr val="FFC000"/>
                </a:solidFill>
              </a:rPr>
              <a:t>transfer from uterus to the ovary through a </a:t>
            </a:r>
            <a:r>
              <a:rPr lang="en-US" sz="3200" dirty="0">
                <a:solidFill>
                  <a:srgbClr val="FFC000"/>
                </a:solidFill>
              </a:rPr>
              <a:t>countercurrent circulation </a:t>
            </a:r>
            <a:r>
              <a:rPr lang="en-US" sz="3200" dirty="0" smtClean="0">
                <a:solidFill>
                  <a:srgbClr val="FFC000"/>
                </a:solidFill>
              </a:rPr>
              <a:t>pattern</a:t>
            </a:r>
          </a:p>
          <a:p>
            <a:pPr lvl="2"/>
            <a:r>
              <a:rPr lang="en-US" sz="3200" dirty="0" smtClean="0">
                <a:solidFill>
                  <a:srgbClr val="92D050"/>
                </a:solidFill>
              </a:rPr>
              <a:t>PGF2α </a:t>
            </a:r>
            <a:r>
              <a:rPr lang="en-US" sz="3200" dirty="0">
                <a:solidFill>
                  <a:srgbClr val="92D050"/>
                </a:solidFill>
              </a:rPr>
              <a:t>diffuses from the utero-ovarian vein </a:t>
            </a:r>
            <a:r>
              <a:rPr lang="en-US" sz="3200" dirty="0" smtClean="0">
                <a:solidFill>
                  <a:srgbClr val="92D050"/>
                </a:solidFill>
              </a:rPr>
              <a:t>to </a:t>
            </a:r>
            <a:r>
              <a:rPr lang="en-US" sz="3200" dirty="0">
                <a:solidFill>
                  <a:srgbClr val="92D050"/>
                </a:solidFill>
              </a:rPr>
              <a:t>the ovarian </a:t>
            </a:r>
            <a:r>
              <a:rPr lang="en-US" sz="3200" dirty="0" smtClean="0">
                <a:solidFill>
                  <a:srgbClr val="92D050"/>
                </a:solidFill>
              </a:rPr>
              <a:t>artery then to the corpus luteum (local transmission) </a:t>
            </a:r>
          </a:p>
          <a:p>
            <a:r>
              <a:rPr lang="en-US" sz="3600" dirty="0" smtClean="0"/>
              <a:t>In mare </a:t>
            </a:r>
          </a:p>
          <a:p>
            <a:pPr lvl="1"/>
            <a:r>
              <a:rPr lang="en-US" sz="3200" dirty="0">
                <a:solidFill>
                  <a:srgbClr val="00B0F0"/>
                </a:solidFill>
              </a:rPr>
              <a:t>During luteolysis </a:t>
            </a:r>
            <a:r>
              <a:rPr lang="en-US" sz="3200" dirty="0" smtClean="0">
                <a:solidFill>
                  <a:srgbClr val="00B0F0"/>
                </a:solidFill>
              </a:rPr>
              <a:t>the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PGF2α transfer systemically from uterus to the blood then to the ovary then to the corpus luteum </a:t>
            </a:r>
            <a:endParaRPr lang="en-US" sz="3200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3400" dirty="0" smtClean="0">
              <a:solidFill>
                <a:srgbClr val="92D050"/>
              </a:solidFill>
            </a:endParaRPr>
          </a:p>
          <a:p>
            <a:pPr lvl="1"/>
            <a:endParaRPr lang="en-US" sz="3000" dirty="0" smtClean="0">
              <a:solidFill>
                <a:srgbClr val="92D050"/>
              </a:solidFill>
            </a:endParaRPr>
          </a:p>
          <a:p>
            <a:pPr lvl="1"/>
            <a:endParaRPr lang="en-US" sz="3000" dirty="0" smtClean="0">
              <a:solidFill>
                <a:srgbClr val="92D050"/>
              </a:solidFill>
            </a:endParaRPr>
          </a:p>
          <a:p>
            <a:endParaRPr lang="en-US" sz="3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449319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main functions for prostaglandins in the females 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Luteolysis (PGF2α)</a:t>
            </a:r>
          </a:p>
          <a:p>
            <a:r>
              <a:rPr lang="en-US" sz="3200" dirty="0">
                <a:solidFill>
                  <a:srgbClr val="FFC000"/>
                </a:solidFill>
              </a:rPr>
              <a:t>Ovulation (</a:t>
            </a:r>
            <a:r>
              <a:rPr lang="en-US" sz="3200" dirty="0" smtClean="0">
                <a:solidFill>
                  <a:srgbClr val="FFC000"/>
                </a:solidFill>
              </a:rPr>
              <a:t>PGF2α and PGE2)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Maternal recognition of pregnancy (PGE2)</a:t>
            </a:r>
          </a:p>
          <a:p>
            <a:r>
              <a:rPr lang="en-US" sz="3200" dirty="0">
                <a:solidFill>
                  <a:srgbClr val="FFC000"/>
                </a:solidFill>
              </a:rPr>
              <a:t>O</a:t>
            </a:r>
            <a:r>
              <a:rPr lang="en-US" sz="3200" dirty="0" smtClean="0">
                <a:solidFill>
                  <a:srgbClr val="FFC000"/>
                </a:solidFill>
              </a:rPr>
              <a:t>vum transport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Sperm transport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Parturition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449319" cy="6349284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effectLst/>
              </a:rPr>
              <a:t>Three important factors play a role for releasing </a:t>
            </a:r>
            <a:r>
              <a:rPr lang="en-US" sz="3200" dirty="0" smtClean="0">
                <a:effectLst/>
              </a:rPr>
              <a:t>the </a:t>
            </a:r>
            <a:r>
              <a:rPr lang="en-US" sz="3200" dirty="0">
                <a:effectLst/>
              </a:rPr>
              <a:t>PGF2α </a:t>
            </a:r>
            <a:r>
              <a:rPr lang="en-US" sz="3200" dirty="0" smtClean="0">
                <a:effectLst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Progesterone (from corpus luteum)</a:t>
            </a:r>
          </a:p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Estrogen (from follicles or adrenal gland) </a:t>
            </a:r>
          </a:p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Oxytocin (from corpus luteum)</a:t>
            </a:r>
          </a:p>
          <a:p>
            <a:r>
              <a:rPr lang="en-US" sz="3200" dirty="0" smtClean="0">
                <a:solidFill>
                  <a:srgbClr val="92D050"/>
                </a:solidFill>
                <a:effectLst/>
              </a:rPr>
              <a:t>The </a:t>
            </a:r>
            <a:r>
              <a:rPr lang="en-US" sz="3200" dirty="0">
                <a:solidFill>
                  <a:srgbClr val="92D050"/>
                </a:solidFill>
                <a:effectLst/>
              </a:rPr>
              <a:t>progesterone assist for accumulation the arachidonic acid in the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uterus</a:t>
            </a:r>
          </a:p>
          <a:p>
            <a:r>
              <a:rPr lang="en-US" sz="3200" dirty="0" smtClean="0">
                <a:solidFill>
                  <a:srgbClr val="00B0F0"/>
                </a:solidFill>
                <a:effectLst/>
              </a:rPr>
              <a:t>While </a:t>
            </a:r>
            <a:r>
              <a:rPr lang="en-US" sz="3200" dirty="0">
                <a:solidFill>
                  <a:srgbClr val="00B0F0"/>
                </a:solidFill>
                <a:effectLst/>
              </a:rPr>
              <a:t>the estrogen act to form a special receptors in the uterus </a:t>
            </a:r>
          </a:p>
          <a:p>
            <a:r>
              <a:rPr lang="en-US" sz="3200" dirty="0" smtClean="0">
                <a:solidFill>
                  <a:srgbClr val="FFC000"/>
                </a:solidFill>
                <a:effectLst/>
              </a:rPr>
              <a:t>Finally the oxytocin bind </a:t>
            </a:r>
            <a:r>
              <a:rPr lang="en-US" sz="3200" dirty="0">
                <a:solidFill>
                  <a:srgbClr val="FFC000"/>
                </a:solidFill>
                <a:effectLst/>
              </a:rPr>
              <a:t>with these receptors for releasing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a special enzymes </a:t>
            </a:r>
            <a:r>
              <a:rPr lang="en-US" sz="3200" dirty="0">
                <a:solidFill>
                  <a:srgbClr val="FFC000"/>
                </a:solidFill>
                <a:effectLst/>
              </a:rPr>
              <a:t>which responsible to change the arachidonic acid to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PGF2α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  <a:effectLst/>
              </a:rPr>
              <a:t>The effect of PGF2α in luteolysis is blocking the luteotrophic action of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LH</a:t>
            </a:r>
          </a:p>
          <a:p>
            <a:r>
              <a:rPr lang="en-US" sz="3200" dirty="0" smtClean="0">
                <a:solidFill>
                  <a:srgbClr val="00B0F0"/>
                </a:solidFill>
                <a:effectLst/>
              </a:rPr>
              <a:t>In general the LH lead to maintain the function of corpus luteum </a:t>
            </a:r>
          </a:p>
          <a:p>
            <a:r>
              <a:rPr lang="en-US" sz="3200" dirty="0" smtClean="0">
                <a:solidFill>
                  <a:srgbClr val="92D050"/>
                </a:solidFill>
                <a:effectLst/>
              </a:rPr>
              <a:t>This maintenance occur by binding the LH with its receptors 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The 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PGF2α cause a blocking between the LH and corpus luteum 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Maternal Recognition of Pregnancy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Special protein (interferon) secret from fetus in day 13-18 from pregnancy </a:t>
            </a:r>
          </a:p>
          <a:p>
            <a:r>
              <a:rPr lang="en-US" sz="3200" dirty="0" smtClean="0">
                <a:solidFill>
                  <a:srgbClr val="00B0F0"/>
                </a:solidFill>
                <a:effectLst/>
              </a:rPr>
              <a:t>Blocking the oxytocin receptors </a:t>
            </a:r>
          </a:p>
          <a:p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No any changing for the arachidonic acid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to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PGF2α</a:t>
            </a:r>
          </a:p>
          <a:p>
            <a:r>
              <a:rPr lang="en-US" sz="3200" dirty="0" smtClean="0">
                <a:solidFill>
                  <a:srgbClr val="92D050"/>
                </a:solidFill>
                <a:effectLst/>
              </a:rPr>
              <a:t>As well as the PGE2 act anti luteolytic hormone </a:t>
            </a:r>
            <a:endParaRPr lang="en-US" sz="3200" dirty="0">
              <a:solidFill>
                <a:srgbClr val="92D050"/>
              </a:solidFill>
              <a:effectLst/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1485</TotalTime>
  <Words>339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Luteolysis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Oogenesis (Ovigenesis)</dc:title>
  <dc:creator>reviewer</dc:creator>
  <cp:lastModifiedBy>reviewer</cp:lastModifiedBy>
  <cp:revision>40</cp:revision>
  <dcterms:created xsi:type="dcterms:W3CDTF">2018-12-05T09:11:38Z</dcterms:created>
  <dcterms:modified xsi:type="dcterms:W3CDTF">2018-12-12T21:47:11Z</dcterms:modified>
</cp:coreProperties>
</file>